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83" r:id="rId5"/>
    <p:sldId id="256" r:id="rId6"/>
    <p:sldId id="257" r:id="rId7"/>
    <p:sldId id="286" r:id="rId8"/>
    <p:sldId id="284" r:id="rId9"/>
    <p:sldId id="287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8BF"/>
    <a:srgbClr val="586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7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6205E-B305-4B90-9534-3C5E99A0275E}" type="datetimeFigureOut">
              <a:rPr lang="en-US" smtClean="0"/>
              <a:t>7/14/2023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C623C-86E0-4A85-83FB-F4A716956F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22F1-E430-42A1-A473-1759336AECCE}" type="datetimeFigureOut">
              <a:rPr lang="en-US" smtClean="0"/>
              <a:t>7/14/2023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7554-D10C-4E29-B8E6-BB7111FA6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5C9C5B-BBA9-42AB-806E-92FC22E19CBA}"/>
              </a:ext>
            </a:extLst>
          </p:cNvPr>
          <p:cNvSpPr/>
          <p:nvPr userDrawn="1"/>
        </p:nvSpPr>
        <p:spPr>
          <a:xfrm>
            <a:off x="-1" y="0"/>
            <a:ext cx="903746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F30CF48-DD5D-4C81-BA7E-470DCBA61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76500" y="622103"/>
            <a:ext cx="9715500" cy="37209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E08E4E-686B-490D-8EA1-DDC9F1BC7C24}"/>
              </a:ext>
            </a:extLst>
          </p:cNvPr>
          <p:cNvCxnSpPr>
            <a:cxnSpLocks/>
          </p:cNvCxnSpPr>
          <p:nvPr userDrawn="1"/>
        </p:nvCxnSpPr>
        <p:spPr>
          <a:xfrm>
            <a:off x="739466" y="0"/>
            <a:ext cx="0" cy="6187736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C78B2B3F-3573-4632-872A-ADB36AF412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9337" y="5779363"/>
            <a:ext cx="2459114" cy="68543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800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6FF5EE2F-D68A-4C3C-A342-4C0CE6CE20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9663" y="5791178"/>
            <a:ext cx="2459114" cy="6854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2DB723-8435-4F35-BF55-AFB7DC8FD4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5205" y="4965134"/>
            <a:ext cx="4333088" cy="1596004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80000"/>
              </a:lnSpc>
              <a:defRPr sz="5000" spc="100" baseline="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67580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F5ED5F1-A62B-4555-807E-91FAE1443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D60F5-07EA-4D8F-AAFA-0F48CB785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8/05/20XX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D4C42-D293-4981-BA06-A4638BEE1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E9D98-F221-47DC-AE55-8165BB7A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4C3D64C-77F6-4601-B573-9A9B6E23BB6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675242" y="2051170"/>
            <a:ext cx="5362575" cy="3532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CD17CD-E6D2-4329-B271-1E59AA98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242" y="1418953"/>
            <a:ext cx="5362575" cy="495691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8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Presenter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CD5AE0D9-6B20-4F29-A35B-2A00C25FF8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82906" y="0"/>
            <a:ext cx="4635426" cy="68579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C56C8-D828-4A31-A5B9-CF1AEFA70D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71846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B0264-B3C3-46A0-80DD-67C59DB2A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D3C3B-0FFE-494C-B4AC-477B6A9DA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285A10A-1880-4D4E-A99B-1C19043F2A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0189" y="2396358"/>
            <a:ext cx="3266975" cy="32668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600" b="1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624F1FC7-2617-499A-8CB8-B61FC7D9B7B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49508" y="2756830"/>
            <a:ext cx="4834569" cy="23841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169A36-7DEF-42D4-850F-59A3233F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834" y="0"/>
            <a:ext cx="0" cy="27574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ADB6D5-97B3-42ED-B8C7-5AD951CB8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729133" y="2551471"/>
            <a:ext cx="346286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B7B60A-1B6C-4E40-94D7-AE1BD371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810973" y="4189152"/>
            <a:ext cx="3121302" cy="469478"/>
          </a:xfrm>
          <a:prstGeom prst="rect">
            <a:avLst/>
          </a:prstGeom>
        </p:spPr>
        <p:txBody>
          <a:bodyPr anchor="ctr"/>
          <a:lstStyle>
            <a:lvl1pPr algn="r"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algn="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FE3E-14BB-4DC6-A806-1E62C1D2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EFD7EF65-6DE9-4029-B3A0-F08E11BC9E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795752"/>
            <a:ext cx="12192000" cy="40622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123B9F8E-DAD6-45B2-B55B-B070484318C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09845" y="1075509"/>
            <a:ext cx="5293260" cy="140877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F9177-0C51-4496-B5AE-7ED4F8F3A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A035F-C837-4CCA-BB19-CE656F05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2F927-F23D-4ABB-BEC9-11C2CC69D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244728-2BE1-4CB4-A19E-903E75BD8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689250"/>
            <a:ext cx="160637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27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0109947-4B08-4C56-B65B-A6FDFEF47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510815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87A38D-E82D-42F1-A188-30F49DD50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9785" y="0"/>
            <a:ext cx="0" cy="2514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1205ABD4-5AFD-4B99-8836-D12AA42FCC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82510" y="0"/>
            <a:ext cx="7609489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80A53F-EFDF-40A3-B9E3-58EB0D3F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8/05/20XX</a:t>
            </a:r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F547C10E-8A59-4B22-ADF0-994850F759D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17111" y="2906895"/>
            <a:ext cx="4606159" cy="22212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9DE00E7-8296-408A-905C-ECBA407C8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00B3723-B30F-4BDB-A030-4B06ADE7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FA9AB-9D34-43A5-947E-835D7FE2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2" y="2225678"/>
            <a:ext cx="4607268" cy="469476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23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840FD269-E069-45DA-B668-BE984BFA32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9DE71-7B7A-4473-ABD8-99575CAFB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AA1C9B-284B-4C89-8743-52285AC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C1FE06-5B3A-40E2-82AA-E4516ED2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ACE5847-B709-473D-A366-54ADA852FF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05107" y="3055535"/>
            <a:ext cx="7981786" cy="2609103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3200" i="1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B1850-15F7-414E-B8F6-3A5B3D10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083" y="5448575"/>
            <a:ext cx="4881563" cy="463550"/>
          </a:xfrm>
          <a:prstGeom prst="rect">
            <a:avLst/>
          </a:prstGeom>
        </p:spPr>
        <p:txBody>
          <a:bodyPr/>
          <a:lstStyle>
            <a:lvl1pPr algn="r">
              <a:defRPr lang="en-US" sz="1800" spc="1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56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ypothesi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796CDC-3154-4ACA-A920-8CBE431C2A1A}"/>
              </a:ext>
            </a:extLst>
          </p:cNvPr>
          <p:cNvSpPr/>
          <p:nvPr userDrawn="1"/>
        </p:nvSpPr>
        <p:spPr>
          <a:xfrm>
            <a:off x="0" y="0"/>
            <a:ext cx="46876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5FA8B4-F9F3-4FF5-B11F-483A1B95E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7B8F04-28A5-462E-86DE-06C37E40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B2DAE-4645-4AA0-87C9-39874FDBD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15">
            <a:extLst>
              <a:ext uri="{FF2B5EF4-FFF2-40B4-BE49-F238E27FC236}">
                <a16:creationId xmlns:a16="http://schemas.microsoft.com/office/drawing/2014/main" id="{3BB9146A-68F5-433B-8411-A12C7C8F78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47641" y="1193612"/>
            <a:ext cx="3513083" cy="140050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70974D-DE65-42B3-BEB4-235503245B26}"/>
              </a:ext>
            </a:extLst>
          </p:cNvPr>
          <p:cNvSpPr/>
          <p:nvPr userDrawn="1"/>
        </p:nvSpPr>
        <p:spPr>
          <a:xfrm>
            <a:off x="6360072" y="924801"/>
            <a:ext cx="4288221" cy="204322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5BA888A7-F91E-4923-AB10-31BEF8C2FEB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747641" y="4120055"/>
            <a:ext cx="3513083" cy="118583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803CCC-79BF-4752-81AA-D68AB023A6B6}"/>
              </a:ext>
            </a:extLst>
          </p:cNvPr>
          <p:cNvSpPr/>
          <p:nvPr userDrawn="1"/>
        </p:nvSpPr>
        <p:spPr>
          <a:xfrm>
            <a:off x="6360072" y="3584028"/>
            <a:ext cx="4288221" cy="204322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CBC35A-FE4E-467A-A20D-9063B371C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03095" y="0"/>
            <a:ext cx="0" cy="370473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A4FC0018-1CBF-4BC0-BE79-B983651D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prstGeom prst="rect">
            <a:avLst/>
          </a:prstGeom>
        </p:spPr>
        <p:txBody>
          <a:bodyPr anchor="ctr"/>
          <a:lstStyle>
            <a:lvl1pPr algn="r"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 algn="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44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centage of Communication Tools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6ACE2-BA16-48C7-A451-845668BC0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8/05/20XX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B479B-4CEB-47DB-903C-2E2D2445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Conference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F2130-E7AA-4706-B388-47F7E032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311573-5DB1-44CE-818B-9E5F570408F1}"/>
              </a:ext>
            </a:extLst>
          </p:cNvPr>
          <p:cNvSpPr/>
          <p:nvPr userDrawn="1"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5">
            <a:extLst>
              <a:ext uri="{FF2B5EF4-FFF2-40B4-BE49-F238E27FC236}">
                <a16:creationId xmlns:a16="http://schemas.microsoft.com/office/drawing/2014/main" id="{6E328664-C733-476A-81C6-2A0B15B001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29158" y="2838122"/>
            <a:ext cx="1786759" cy="4309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4DA6C57C-E2CB-484E-94E6-9AB8DC7DB4C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029158" y="3379435"/>
            <a:ext cx="1786759" cy="4309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97E74E6E-CDEF-424A-B7CE-5B34A0AC34D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29158" y="3928699"/>
            <a:ext cx="1786759" cy="4309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Content Placeholder 15">
            <a:extLst>
              <a:ext uri="{FF2B5EF4-FFF2-40B4-BE49-F238E27FC236}">
                <a16:creationId xmlns:a16="http://schemas.microsoft.com/office/drawing/2014/main" id="{E7A1AA76-7517-4C53-B2A4-EE8B1C6ADDD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029158" y="4476966"/>
            <a:ext cx="1786759" cy="4309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273C9D83-2282-43F4-BB54-7CDA96B45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98588" y="1307183"/>
            <a:ext cx="1783393" cy="178305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90C1AC4A-23E9-4676-A30E-E39B4342FF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98588" y="3703828"/>
            <a:ext cx="1783393" cy="178305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2C256BCC-FED6-4D75-8C65-5967DD2E01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33309" y="1307183"/>
            <a:ext cx="1783393" cy="178305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036A0378-B8F0-463A-A66D-83D798223E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3309" y="3703828"/>
            <a:ext cx="1783393" cy="178305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DF22D-6760-4BDD-92EF-E940DCC02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697" y="1369287"/>
            <a:ext cx="4079564" cy="126881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0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ing Great Product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BAADBBE-F1E3-480E-BE79-B55DEF94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97500" y="2009775"/>
            <a:ext cx="6794499" cy="28384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C868C7-0B77-47B8-9C16-7F97AA9F0D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311899" cy="6858000"/>
          </a:xfrm>
          <a:custGeom>
            <a:avLst/>
            <a:gdLst>
              <a:gd name="connsiteX0" fmla="*/ 0 w 6311899"/>
              <a:gd name="connsiteY0" fmla="*/ 0 h 6858000"/>
              <a:gd name="connsiteX1" fmla="*/ 6311899 w 6311899"/>
              <a:gd name="connsiteY1" fmla="*/ 0 h 6858000"/>
              <a:gd name="connsiteX2" fmla="*/ 6311899 w 6311899"/>
              <a:gd name="connsiteY2" fmla="*/ 2009775 h 6858000"/>
              <a:gd name="connsiteX3" fmla="*/ 5397499 w 6311899"/>
              <a:gd name="connsiteY3" fmla="*/ 2009775 h 6858000"/>
              <a:gd name="connsiteX4" fmla="*/ 5397499 w 6311899"/>
              <a:gd name="connsiteY4" fmla="*/ 4848225 h 6858000"/>
              <a:gd name="connsiteX5" fmla="*/ 6311899 w 6311899"/>
              <a:gd name="connsiteY5" fmla="*/ 4848225 h 6858000"/>
              <a:gd name="connsiteX6" fmla="*/ 6311899 w 6311899"/>
              <a:gd name="connsiteY6" fmla="*/ 6858000 h 6858000"/>
              <a:gd name="connsiteX7" fmla="*/ 0 w 63118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899" h="6858000">
                <a:moveTo>
                  <a:pt x="0" y="0"/>
                </a:moveTo>
                <a:lnTo>
                  <a:pt x="6311899" y="0"/>
                </a:lnTo>
                <a:lnTo>
                  <a:pt x="6311899" y="2009775"/>
                </a:lnTo>
                <a:lnTo>
                  <a:pt x="5397499" y="2009775"/>
                </a:lnTo>
                <a:lnTo>
                  <a:pt x="5397499" y="4848225"/>
                </a:lnTo>
                <a:lnTo>
                  <a:pt x="6311899" y="4848225"/>
                </a:lnTo>
                <a:lnTo>
                  <a:pt x="63118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198D5-23F4-441A-AD0A-C6CD015E9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E5DAC80-95FC-4BA1-98B2-5631FB3B019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337298" y="3200401"/>
            <a:ext cx="5257799" cy="17018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64448FE-96B4-43C5-8721-4FBF69ED4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8104834-0355-4576-A9E5-FF5B92B3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D2D377-D829-49CC-9253-683054B9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298" y="2063075"/>
            <a:ext cx="5257799" cy="1268810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2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ng Contoso to the Competition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995D6E1F-61DD-45C8-BD0F-87774F3858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F1E30-78A1-4D04-868B-2FF65A0CD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8/05/20XX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2EE5A-2D26-4A38-BF97-6266BFC4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716CE84D-B2FA-4712-9112-9A6349EE051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08686" y="2921932"/>
            <a:ext cx="4114800" cy="12688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5EB29FAF-F8EE-4156-8E07-E14DFBABA09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008686" y="4327267"/>
            <a:ext cx="4114800" cy="12688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BC42-EC33-40D4-8189-69F1D23A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686" y="1516597"/>
            <a:ext cx="3980182" cy="126881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32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8/05/20XX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DF53-2713-40AC-9CC8-AA83770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8A84-ADB1-42C6-A7B1-E5C5A728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9C0924B-E154-4A9E-830A-0CED0F96BA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9FC371A-791E-4A18-A05F-62DAAB144F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370EA53-C218-4777-8992-DFE61FD94A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52263598-CA5C-4D32-8005-69A3003C53F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4255F76-4757-4D5C-80D7-A3307CEBC1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093970"/>
            <a:ext cx="61531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948AE7E-55CC-4F22-9239-099E8E8EF2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D91E6446-232F-4870-8335-C708DDB3E7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A3A8254-B2DC-4C36-8E81-397E7CB3EC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048C7215-4A75-4BF9-96EC-BEA9AA1239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C2FA34D0-4280-4201-9E40-5FE0D81D7DC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D0D6DFA-0AE8-42A3-ADA8-785B98B99E4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E475D18-842D-4508-9049-99A36DA389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F7A2B249-C1B4-4F5F-9C74-B3763CCFC8D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64240E02-7397-4BFB-923B-4E4A96C7C81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41400094-84D6-4303-BA4B-0E0D1FF018E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AAF6E8A4-DDDD-49A1-B1C9-3574B58A83D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D9AB8D6A-C296-4468-9A7D-7F46B3642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795797"/>
            <a:ext cx="61531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D17C8109-2F1A-4248-BE14-FE5D4AE1E3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5735C006-B8AC-427F-A337-4F607EB5431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B62C7805-F615-4B77-89DD-63F1F946E7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7B0BABA0-0326-410E-AECF-0D41365DD47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9E4FCBEC-4348-4D10-B139-FD526C86B17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DA4FA8D2-F1E5-4A88-855F-84D521DB704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7E27FFDC-7B67-4C2F-8712-C7961E6E9A9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1" name="Text Placeholder 14">
            <a:extLst>
              <a:ext uri="{FF2B5EF4-FFF2-40B4-BE49-F238E27FC236}">
                <a16:creationId xmlns:a16="http://schemas.microsoft.com/office/drawing/2014/main" id="{B098AA04-538E-4D0B-BC5E-3C79B451D15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672211"/>
            <a:ext cx="10210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Add year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80992CBE-A6F0-4FF1-8F4F-84B050480AD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361409"/>
            <a:ext cx="10210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Add year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738B60B3-540F-4900-A4BB-0B521A1F75C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06720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FD7D7797-7938-4D6E-B5A4-21536E2021E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06720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F7B339B7-1A20-4B38-8EAE-3C98E757DA3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06720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3D0B1401-F4EC-4750-A2AA-34CD72504AC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386978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25C7DA61-BA93-48EE-BB6E-9E5D96271AC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386978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6B7F232D-8C58-4A29-8A95-52E6B74C053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386978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F2334811-4848-4246-ACD8-273541203B2A}"/>
              </a:ext>
            </a:extLst>
          </p:cNvPr>
          <p:cNvCxnSpPr>
            <a:cxnSpLocks/>
          </p:cNvCxnSpPr>
          <p:nvPr userDrawn="1"/>
        </p:nvCxnSpPr>
        <p:spPr>
          <a:xfrm>
            <a:off x="0" y="755452"/>
            <a:ext cx="980936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5E76D73-D506-4E6B-A789-AB87E732A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0418" y="100579"/>
            <a:ext cx="1943381" cy="1268811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algn="r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700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A3D8856B-7A24-4C55-9910-ED81BFA0A0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3B3118EB-9968-4E6E-B2B6-A76765DCFA4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101509" y="2431279"/>
            <a:ext cx="4288971" cy="30551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ABAA64D-DEC0-453B-A9D7-7183AF0C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74F7F62-A2D6-471E-83D8-44BA2699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8F189-31A8-4BA7-80D9-4A40A4E2B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34820" y="-3976"/>
            <a:ext cx="0" cy="215934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4EE86B4-3F11-45CB-96F9-7D1AB761A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506" y="1761891"/>
            <a:ext cx="4288971" cy="532862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2730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ps for Busines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60ED5431-1075-4889-87EB-D79FFE509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04630"/>
            <a:ext cx="12192000" cy="40622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DF53-2713-40AC-9CC8-AA83770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8A84-ADB1-42C6-A7B1-E5C5A728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E7CC669C-5E68-40A8-8F59-E044A32F4B3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09845" y="999340"/>
            <a:ext cx="5578870" cy="140877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EEC13B-7926-4108-B0C5-F3A2A5AE6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689250"/>
            <a:ext cx="160637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546480-8B8D-4EF8-8C6A-DFFAC275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559" y="1352736"/>
            <a:ext cx="3037792" cy="657883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7896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5B931B-7725-4C86-A82C-07F42F447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97500" y="2009775"/>
            <a:ext cx="6794499" cy="28384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6D3891-B2BA-4AE6-AAA7-560547F4B5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311899" cy="6858000"/>
          </a:xfrm>
          <a:custGeom>
            <a:avLst/>
            <a:gdLst>
              <a:gd name="connsiteX0" fmla="*/ 0 w 6311899"/>
              <a:gd name="connsiteY0" fmla="*/ 0 h 6858000"/>
              <a:gd name="connsiteX1" fmla="*/ 6311899 w 6311899"/>
              <a:gd name="connsiteY1" fmla="*/ 0 h 6858000"/>
              <a:gd name="connsiteX2" fmla="*/ 6311899 w 6311899"/>
              <a:gd name="connsiteY2" fmla="*/ 2009775 h 6858000"/>
              <a:gd name="connsiteX3" fmla="*/ 5397499 w 6311899"/>
              <a:gd name="connsiteY3" fmla="*/ 2009775 h 6858000"/>
              <a:gd name="connsiteX4" fmla="*/ 5397499 w 6311899"/>
              <a:gd name="connsiteY4" fmla="*/ 4848225 h 6858000"/>
              <a:gd name="connsiteX5" fmla="*/ 6311899 w 6311899"/>
              <a:gd name="connsiteY5" fmla="*/ 4848225 h 6858000"/>
              <a:gd name="connsiteX6" fmla="*/ 6311899 w 6311899"/>
              <a:gd name="connsiteY6" fmla="*/ 6858000 h 6858000"/>
              <a:gd name="connsiteX7" fmla="*/ 0 w 63118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899" h="6858000">
                <a:moveTo>
                  <a:pt x="0" y="0"/>
                </a:moveTo>
                <a:lnTo>
                  <a:pt x="6311899" y="0"/>
                </a:lnTo>
                <a:lnTo>
                  <a:pt x="6311899" y="2009775"/>
                </a:lnTo>
                <a:lnTo>
                  <a:pt x="5397499" y="2009775"/>
                </a:lnTo>
                <a:lnTo>
                  <a:pt x="5397499" y="4848225"/>
                </a:lnTo>
                <a:lnTo>
                  <a:pt x="6311899" y="4848225"/>
                </a:lnTo>
                <a:lnTo>
                  <a:pt x="63118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831967-45C9-40AF-A955-56E9578BC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6167DEC-7546-44F6-AD64-E71C2FF1C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61241730-14B7-407E-9517-F4510520D03C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11900" y="3282850"/>
            <a:ext cx="5350010" cy="10307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55B60F-1D5E-4B0C-8354-2E7AA187F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898" y="2471206"/>
            <a:ext cx="5350010" cy="86739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1455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9C6F1ED5-824E-4C14-8D5E-5A0A26C5421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DF53-2713-40AC-9CC8-AA83770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8A84-ADB1-42C6-A7B1-E5C5A728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9F762423-7F4E-4A21-8F09-05418F82F9D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78765" y="3267882"/>
            <a:ext cx="3193926" cy="22032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2AE728-7030-4847-B87B-FDB4B86E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765" y="2371063"/>
            <a:ext cx="3193926" cy="99945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r>
              <a:rPr lang="en-US" dirty="0"/>
              <a:t>8/05/20XX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r>
              <a:rPr lang="en-US" dirty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DCE26-8B90-4B2C-883A-D5FFC365BF8A}"/>
              </a:ext>
            </a:extLst>
          </p:cNvPr>
          <p:cNvSpPr txBox="1"/>
          <p:nvPr userDrawn="1"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898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9B274D2-774F-4C24-A448-1EFB461A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68" y="189934"/>
            <a:ext cx="4333088" cy="1472611"/>
          </a:xfrm>
        </p:spPr>
        <p:txBody>
          <a:bodyPr/>
          <a:lstStyle/>
          <a:p>
            <a:pPr algn="ctr"/>
            <a:r>
              <a:rPr lang="en-US" dirty="0"/>
              <a:t>Romans 12:1,2</a:t>
            </a:r>
          </a:p>
        </p:txBody>
      </p:sp>
      <p:pic>
        <p:nvPicPr>
          <p:cNvPr id="8" name="Picture 7" descr="A group of people standing in front of a sunset&#10;&#10;Description automatically generated">
            <a:extLst>
              <a:ext uri="{FF2B5EF4-FFF2-40B4-BE49-F238E27FC236}">
                <a16:creationId xmlns:a16="http://schemas.microsoft.com/office/drawing/2014/main" id="{8026B16B-9F29-043B-48B2-2B3B65275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8117" y="0"/>
            <a:ext cx="4823916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DFC905-5BF9-B694-3B89-42A236C49D7E}"/>
              </a:ext>
            </a:extLst>
          </p:cNvPr>
          <p:cNvSpPr txBox="1"/>
          <p:nvPr/>
        </p:nvSpPr>
        <p:spPr>
          <a:xfrm flipH="1">
            <a:off x="978592" y="1847272"/>
            <a:ext cx="46186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Ephesians 6:10-13</a:t>
            </a:r>
          </a:p>
          <a:p>
            <a:r>
              <a:rPr lang="en-US" sz="3600" dirty="0">
                <a:solidFill>
                  <a:schemeClr val="bg1"/>
                </a:solidFill>
              </a:rPr>
              <a:t>1 John 2:15-17</a:t>
            </a:r>
          </a:p>
          <a:p>
            <a:r>
              <a:rPr lang="en-US" sz="3600" dirty="0">
                <a:solidFill>
                  <a:schemeClr val="bg1"/>
                </a:solidFill>
              </a:rPr>
              <a:t>1 John 5:18,19</a:t>
            </a:r>
          </a:p>
          <a:p>
            <a:r>
              <a:rPr lang="en-US" sz="3600" dirty="0">
                <a:solidFill>
                  <a:schemeClr val="bg1"/>
                </a:solidFill>
              </a:rPr>
              <a:t>“Truth” is subjective or “what I think it is.”</a:t>
            </a:r>
          </a:p>
          <a:p>
            <a:r>
              <a:rPr lang="en-US" sz="3600" dirty="0">
                <a:solidFill>
                  <a:schemeClr val="bg1"/>
                </a:solidFill>
              </a:rPr>
              <a:t>“You can believe that if you want to, but I am not bound be it!”</a:t>
            </a:r>
          </a:p>
        </p:txBody>
      </p:sp>
    </p:spTree>
    <p:extLst>
      <p:ext uri="{BB962C8B-B14F-4D97-AF65-F5344CB8AC3E}">
        <p14:creationId xmlns:p14="http://schemas.microsoft.com/office/powerpoint/2010/main" val="140119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B7E5B3-F6B1-4A5C-A942-9728FEC5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C0FA35-FBFE-4B23-B0D5-ECBC4C905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89360" y="0"/>
            <a:ext cx="0" cy="171338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B2324E-969D-4802-8BB3-E6EC3E2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23" y="142485"/>
            <a:ext cx="9131421" cy="495691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noProof="0" dirty="0">
                <a:solidFill>
                  <a:schemeClr val="tx1"/>
                </a:solidFill>
              </a:rPr>
              <a:t>CULTURE TO CONFORM TO GOD'S WILL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9909120-B013-4872-BAFC-11D63AAABD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89360" y="631627"/>
            <a:ext cx="9508017" cy="5439235"/>
          </a:xfrm>
        </p:spPr>
        <p:txBody>
          <a:bodyPr/>
          <a:lstStyle/>
          <a:p>
            <a:r>
              <a:rPr lang="en-US" sz="3600" b="1" dirty="0"/>
              <a:t>1 Thessalonians 1:7-10  “you turned to God from idols to serve the living and true God,”</a:t>
            </a:r>
          </a:p>
          <a:p>
            <a:r>
              <a:rPr lang="en-US" sz="3600" b="1" dirty="0"/>
              <a:t>Acts 19:18-20 “many who had believed came confessing and telling their deeds”</a:t>
            </a:r>
          </a:p>
          <a:p>
            <a:r>
              <a:rPr lang="en-US" sz="3600" b="1" dirty="0"/>
              <a:t>Genesis 6:5-8 - God condemned the world and thereby saved Noah and his family</a:t>
            </a:r>
          </a:p>
          <a:p>
            <a:r>
              <a:rPr lang="en-US" sz="3600" b="1" dirty="0"/>
              <a:t>Genesis 12:1,2 “I will make you a great nation”</a:t>
            </a:r>
          </a:p>
          <a:p>
            <a:endParaRPr lang="en-US" sz="3800" b="1" dirty="0"/>
          </a:p>
        </p:txBody>
      </p:sp>
    </p:spTree>
    <p:extLst>
      <p:ext uri="{BB962C8B-B14F-4D97-AF65-F5344CB8AC3E}">
        <p14:creationId xmlns:p14="http://schemas.microsoft.com/office/powerpoint/2010/main" val="744007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B7E5B3-F6B1-4A5C-A942-9728FEC5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C0FA35-FBFE-4B23-B0D5-ECBC4C905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89360" y="0"/>
            <a:ext cx="0" cy="171338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B2324E-969D-4802-8BB3-E6EC3E2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66" y="142485"/>
            <a:ext cx="8882778" cy="495691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noProof="0" dirty="0"/>
              <a:t>CULTURE TO CONFORM TO GOD'S WILL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9909120-B013-4872-BAFC-11D63AAABD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89360" y="631627"/>
            <a:ext cx="9508017" cy="5439235"/>
          </a:xfrm>
        </p:spPr>
        <p:txBody>
          <a:bodyPr/>
          <a:lstStyle/>
          <a:p>
            <a:r>
              <a:rPr lang="en-US" sz="3600" b="1" dirty="0"/>
              <a:t>2 Chronicles 34:3-7 - He got rid of the idols, restored the temple and then when he found the Law, restored Israel</a:t>
            </a:r>
          </a:p>
          <a:p>
            <a:r>
              <a:rPr lang="en-US" sz="3600" b="1" dirty="0"/>
              <a:t>Ezra 6:21,22 “to seek the Lord God of Israel”</a:t>
            </a:r>
          </a:p>
          <a:p>
            <a:r>
              <a:rPr lang="en-US" sz="3600" b="1" dirty="0"/>
              <a:t>Ezra 7:10 “prepared his heart to seek the Law of the Lord,”</a:t>
            </a:r>
          </a:p>
          <a:p>
            <a:r>
              <a:rPr lang="en-US" sz="3600" b="1" dirty="0"/>
              <a:t>So serious they put away foreign wives and children- Ezra 9,10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175933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B7E5B3-F6B1-4A5C-A942-9728FEC5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C0FA35-FBFE-4B23-B0D5-ECBC4C905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89360" y="0"/>
            <a:ext cx="0" cy="171338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B2324E-969D-4802-8BB3-E6EC3E2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65" y="142485"/>
            <a:ext cx="9658131" cy="1106893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3600" noProof="0" dirty="0">
                <a:solidFill>
                  <a:schemeClr val="tx1"/>
                </a:solidFill>
              </a:rPr>
              <a:t>COMPROMISING ESSENTIALS OF TRUTH WITH CULTURE NEVER A CONSIDERATION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9909120-B013-4872-BAFC-11D63AAABD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89360" y="1249378"/>
            <a:ext cx="9508017" cy="4459345"/>
          </a:xfrm>
        </p:spPr>
        <p:txBody>
          <a:bodyPr/>
          <a:lstStyle/>
          <a:p>
            <a:r>
              <a:rPr lang="en-US" sz="3600" b="1" dirty="0"/>
              <a:t>Compromise lays truth open to danger!</a:t>
            </a:r>
          </a:p>
          <a:p>
            <a:r>
              <a:rPr lang="en-US" sz="3600" b="1" dirty="0"/>
              <a:t>Romans 12:2 “do not be conformed to this world”</a:t>
            </a:r>
          </a:p>
          <a:p>
            <a:r>
              <a:rPr lang="en-US" sz="3600" b="1" dirty="0"/>
              <a:t>Is ALL of CULTURE BAD?  Aren’t Christians to adapt to those around them?  1 Corinthians 9:19-23</a:t>
            </a:r>
          </a:p>
          <a:p>
            <a:r>
              <a:rPr lang="en-US" sz="3600" b="1" dirty="0"/>
              <a:t>Acts 5:28-30 "We must obey God"</a:t>
            </a:r>
          </a:p>
        </p:txBody>
      </p:sp>
    </p:spTree>
    <p:extLst>
      <p:ext uri="{BB962C8B-B14F-4D97-AF65-F5344CB8AC3E}">
        <p14:creationId xmlns:p14="http://schemas.microsoft.com/office/powerpoint/2010/main" val="25780098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B7E5B3-F6B1-4A5C-A942-9728FEC5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C0FA35-FBFE-4B23-B0D5-ECBC4C905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89360" y="0"/>
            <a:ext cx="0" cy="171338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B2324E-969D-4802-8BB3-E6EC3E2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66" y="142485"/>
            <a:ext cx="8882778" cy="1106893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3200" noProof="0" dirty="0"/>
              <a:t>COMPROMISING ESSENTIALS OF TRUTH WITH CULTURE NEVER A CONSIDERATION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9909120-B013-4872-BAFC-11D63AAABD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89360" y="1504928"/>
            <a:ext cx="9508017" cy="445934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/>
              <a:t>Culture Does Not Negate The Once For All Teachings Of The Scriptures – 1 Corinthians 6:9,10</a:t>
            </a:r>
          </a:p>
          <a:p>
            <a:pPr>
              <a:lnSpc>
                <a:spcPct val="90000"/>
              </a:lnSpc>
            </a:pPr>
            <a:r>
              <a:rPr lang="en-US" sz="3600" b="1" dirty="0"/>
              <a:t>Does the Bible have a once-for-all-time, all-culture, message and morality?  YES!  John 16:12,13</a:t>
            </a:r>
          </a:p>
          <a:p>
            <a:pPr>
              <a:lnSpc>
                <a:spcPct val="90000"/>
              </a:lnSpc>
            </a:pPr>
            <a:r>
              <a:rPr lang="en-US" sz="3600" b="1" dirty="0"/>
              <a:t>1 Thessalonians 2:13; 2 Peter 1:20,21; Jude 3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157510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B7E5B3-F6B1-4A5C-A942-9728FEC5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C0FA35-FBFE-4B23-B0D5-ECBC4C905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89360" y="0"/>
            <a:ext cx="0" cy="171338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B2324E-969D-4802-8BB3-E6EC3E2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66" y="717847"/>
            <a:ext cx="8882778" cy="2615013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7200" noProof="0" dirty="0">
                <a:solidFill>
                  <a:schemeClr val="tx1"/>
                </a:solidFill>
              </a:rPr>
              <a:t>WILL WE OBEY THE WORD OF GOD?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9909120-B013-4872-BAFC-11D63AAABD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89360" y="4007978"/>
            <a:ext cx="9508017" cy="195629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/>
              <a:t>Not what the word of God SAYS</a:t>
            </a:r>
          </a:p>
          <a:p>
            <a:pPr>
              <a:lnSpc>
                <a:spcPct val="90000"/>
              </a:lnSpc>
            </a:pPr>
            <a:r>
              <a:rPr lang="en-US" sz="3600" b="1" dirty="0"/>
              <a:t>It can and must be understood</a:t>
            </a:r>
          </a:p>
          <a:p>
            <a:pPr>
              <a:lnSpc>
                <a:spcPct val="90000"/>
              </a:lnSpc>
            </a:pPr>
            <a:r>
              <a:rPr lang="en-US" sz="3600" b="1" dirty="0"/>
              <a:t>The question is not one of cultures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86598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rn Conference PPT_TM78544816_Win32_JC_v2.potx" id="{35CB27CA-E61E-4531-88B2-D5572B8A3A01}" vid="{854ED03E-8373-4C81-B2CB-0118884FF5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C34B31-7353-4357-814E-0E5916A110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9B3369-3F0F-499C-9EE7-8EC46B6E8A7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1DE3569-F02A-48B1-8F6E-F11E8BF870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Modern conference presentation</Template>
  <TotalTime>103</TotalTime>
  <Words>303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Tisa Offc Serif Pro</vt:lpstr>
      <vt:lpstr>Univers Light</vt:lpstr>
      <vt:lpstr>Univers LT Std 45 Light</vt:lpstr>
      <vt:lpstr>Office Theme</vt:lpstr>
      <vt:lpstr>PowerPoint Presentation</vt:lpstr>
      <vt:lpstr>Romans 12:1,2</vt:lpstr>
      <vt:lpstr>CULTURE TO CONFORM TO GOD'S WILL</vt:lpstr>
      <vt:lpstr>CULTURE TO CONFORM TO GOD'S WILL</vt:lpstr>
      <vt:lpstr>COMPROMISING ESSENTIALS OF TRUTH WITH CULTURE NEVER A CONSIDERATION</vt:lpstr>
      <vt:lpstr>COMPROMISING ESSENTIALS OF TRUTH WITH CULTURE NEVER A CONSIDERATION</vt:lpstr>
      <vt:lpstr>WILL WE OBEY THE WORD OF GOD?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Romans 12:1,2</dc:title>
  <dc:creator>Gailen Evans</dc:creator>
  <cp:lastModifiedBy>Gailen Evans</cp:lastModifiedBy>
  <cp:revision>13</cp:revision>
  <dcterms:created xsi:type="dcterms:W3CDTF">2023-07-13T21:41:24Z</dcterms:created>
  <dcterms:modified xsi:type="dcterms:W3CDTF">2023-07-14T22:53:28Z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